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77" r:id="rId1"/>
  </p:sldMasterIdLst>
  <p:notesMasterIdLst>
    <p:notesMasterId r:id="rId28"/>
  </p:notesMasterIdLst>
  <p:sldIdLst>
    <p:sldId id="1449" r:id="rId2"/>
    <p:sldId id="1450" r:id="rId3"/>
    <p:sldId id="1451" r:id="rId4"/>
    <p:sldId id="1452" r:id="rId5"/>
    <p:sldId id="955" r:id="rId6"/>
    <p:sldId id="1512" r:id="rId7"/>
    <p:sldId id="1526" r:id="rId8"/>
    <p:sldId id="1527" r:id="rId9"/>
    <p:sldId id="1529" r:id="rId10"/>
    <p:sldId id="1530" r:id="rId11"/>
    <p:sldId id="1532" r:id="rId12"/>
    <p:sldId id="1461" r:id="rId13"/>
    <p:sldId id="1520" r:id="rId14"/>
    <p:sldId id="1521" r:id="rId15"/>
    <p:sldId id="1522" r:id="rId16"/>
    <p:sldId id="1523" r:id="rId17"/>
    <p:sldId id="1533" r:id="rId18"/>
    <p:sldId id="1519" r:id="rId19"/>
    <p:sldId id="1534" r:id="rId20"/>
    <p:sldId id="1535" r:id="rId21"/>
    <p:sldId id="1536" r:id="rId22"/>
    <p:sldId id="1511" r:id="rId23"/>
    <p:sldId id="1537" r:id="rId24"/>
    <p:sldId id="1538" r:id="rId25"/>
    <p:sldId id="1183" r:id="rId26"/>
    <p:sldId id="1476" r:id="rId27"/>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a:srgbClr val="000D14"/>
    <a:srgbClr val="000806"/>
    <a:srgbClr val="000403"/>
    <a:srgbClr val="004C22"/>
    <a:srgbClr val="050701"/>
    <a:srgbClr val="020103"/>
    <a:srgbClr val="040000"/>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5035" autoAdjust="0"/>
  </p:normalViewPr>
  <p:slideViewPr>
    <p:cSldViewPr>
      <p:cViewPr varScale="1">
        <p:scale>
          <a:sx n="98" d="100"/>
          <a:sy n="98" d="100"/>
        </p:scale>
        <p:origin x="276" y="228"/>
      </p:cViewPr>
      <p:guideLst>
        <p:guide orient="horz" pos="1620"/>
        <p:guide pos="2880"/>
      </p:guideLst>
    </p:cSldViewPr>
  </p:slideViewPr>
  <p:outlineViewPr>
    <p:cViewPr varScale="1">
      <p:scale>
        <a:sx n="33" d="100"/>
        <a:sy n="33" d="100"/>
      </p:scale>
      <p:origin x="0" y="-10938"/>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dirty="0"/>
          </a:p>
        </p:txBody>
      </p:sp>
    </p:spTree>
    <p:extLst>
      <p:ext uri="{BB962C8B-B14F-4D97-AF65-F5344CB8AC3E}">
        <p14:creationId xmlns:p14="http://schemas.microsoft.com/office/powerpoint/2010/main" val="358648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997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4932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7329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9156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0350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2061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15952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73249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11823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7394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dirty="0"/>
          </a:p>
        </p:txBody>
      </p:sp>
    </p:spTree>
    <p:extLst>
      <p:ext uri="{BB962C8B-B14F-4D97-AF65-F5344CB8AC3E}">
        <p14:creationId xmlns:p14="http://schemas.microsoft.com/office/powerpoint/2010/main" val="60181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78326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97731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2Co 8:15 As it is written, "He who gathered much had nothing left over, and he who gathered little had no lack.“</a:t>
            </a:r>
          </a:p>
          <a:p>
            <a:pPr marL="0" indent="0">
              <a:buNone/>
            </a:pPr>
            <a:endParaRPr lang="en-US" b="0" dirty="0" smtClean="0"/>
          </a:p>
          <a:p>
            <a:pPr marL="0" indent="0">
              <a:buNone/>
            </a:pPr>
            <a:r>
              <a:rPr lang="en-US" b="0" dirty="0" smtClean="0"/>
              <a:t>Mt 15:4 "For God commanded, saying, 'Honor your father and your mother'; and, 'He who curses father or mother, let him be put to death.' 5 "But you say, 'Whoever says to his father or mother, "Whatever profit you might have received from me is a gift to God" -- 6 'then he need not honor his father or mother.' Thus you have made the commandment of God of no effect by your tradition. 7 "Hypocrites! Well did Isaiah prophesy about you, saying:</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23593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7851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2Co 8:11 But now finish doing it also, so that just as there was the readiness to desire it, so there may be also the completion of it by your ability.</a:t>
            </a:r>
          </a:p>
          <a:p>
            <a:pPr marL="0" indent="0">
              <a:buNone/>
            </a:pPr>
            <a:r>
              <a:rPr lang="en-US" b="0" dirty="0" smtClean="0"/>
              <a:t>2Co 9:7 So let each one give as he purposes in his heart, not grudgingly or of necessity; for God loves a cheerful giver.</a:t>
            </a:r>
          </a:p>
          <a:p>
            <a:pPr marL="0" indent="0">
              <a:buNone/>
            </a:pPr>
            <a:r>
              <a:rPr lang="en-US" b="0" dirty="0" smtClean="0"/>
              <a:t>2Co 8:12 For if there is first a willing mind, it is accepted according to what one has, and not according to what he does not have.</a:t>
            </a:r>
          </a:p>
          <a:p>
            <a:pPr marL="0" indent="0">
              <a:buNone/>
            </a:pPr>
            <a:r>
              <a:rPr lang="en-US" b="0" dirty="0" smtClean="0"/>
              <a:t>Mt 6:2 "Therefore, when you do a charitable deed, do not sound a trumpet before you as the hypocrites do in the synagogues and in the streets, that they may have glory from men. Assuredly, I say to you, they have their reward.</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38979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3</a:t>
            </a:fld>
            <a:endParaRPr lang="en-US" dirty="0"/>
          </a:p>
        </p:txBody>
      </p:sp>
    </p:spTree>
    <p:extLst>
      <p:ext uri="{BB962C8B-B14F-4D97-AF65-F5344CB8AC3E}">
        <p14:creationId xmlns:p14="http://schemas.microsoft.com/office/powerpoint/2010/main" val="359343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97068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reading at vs. 15</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5</a:t>
            </a:fld>
            <a:endParaRPr lang="en-GB"/>
          </a:p>
        </p:txBody>
      </p:sp>
    </p:spTree>
    <p:extLst>
      <p:ext uri="{BB962C8B-B14F-4D97-AF65-F5344CB8AC3E}">
        <p14:creationId xmlns:p14="http://schemas.microsoft.com/office/powerpoint/2010/main" val="36473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0836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5706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9452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1078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106185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6035417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40167251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028056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292905826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2129730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25624261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8416788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34495958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40533607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2633599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599" y="1428750"/>
            <a:ext cx="8719458" cy="3404507"/>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34933582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Aiding Christians </a:t>
            </a:r>
            <a:r>
              <a:rPr lang="en-US" sz="3700" dirty="0"/>
              <a:t>in </a:t>
            </a:r>
            <a:r>
              <a:rPr lang="en-US" sz="3700" dirty="0" smtClean="0"/>
              <a:t>need </a:t>
            </a:r>
          </a:p>
          <a:p>
            <a:pPr marL="0" indent="0">
              <a:buNone/>
            </a:pPr>
            <a:r>
              <a:rPr lang="en-US" sz="3700" dirty="0" smtClean="0"/>
              <a:t>Aiding churches </a:t>
            </a:r>
            <a:r>
              <a:rPr lang="en-US" sz="3700" dirty="0"/>
              <a:t>with Christians in need</a:t>
            </a:r>
          </a:p>
          <a:p>
            <a:pPr marL="0" indent="0">
              <a:buNone/>
            </a:pPr>
            <a:r>
              <a:rPr lang="en-US" sz="3700" dirty="0" smtClean="0"/>
              <a:t>Supporting those who labor for the Gospel</a:t>
            </a:r>
          </a:p>
          <a:p>
            <a:pPr marL="0" indent="0">
              <a:buNone/>
            </a:pPr>
            <a:r>
              <a:rPr lang="en-US" sz="3700" dirty="0" smtClean="0"/>
              <a:t>Supporting widows in the church</a:t>
            </a:r>
          </a:p>
          <a:p>
            <a:pPr marL="0" indent="0">
              <a:buNone/>
            </a:pPr>
            <a:r>
              <a:rPr lang="en-US" sz="3700" dirty="0" smtClean="0"/>
              <a:t>Inference – all works of the church</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Church and Money</a:t>
            </a:r>
            <a:endParaRPr lang="en-US" sz="6400" dirty="0">
              <a:latin typeface="+mn-lt"/>
            </a:endParaRPr>
          </a:p>
        </p:txBody>
      </p:sp>
    </p:spTree>
    <p:extLst>
      <p:ext uri="{BB962C8B-B14F-4D97-AF65-F5344CB8AC3E}">
        <p14:creationId xmlns:p14="http://schemas.microsoft.com/office/powerpoint/2010/main" val="2115020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1200150"/>
            <a:ext cx="8763000" cy="3943350"/>
          </a:xfrm>
        </p:spPr>
        <p:txBody>
          <a:bodyPr>
            <a:noAutofit/>
          </a:bodyPr>
          <a:lstStyle/>
          <a:p>
            <a:pPr marL="0" indent="0">
              <a:buNone/>
            </a:pPr>
            <a:r>
              <a:rPr lang="en-US" sz="3700" dirty="0" smtClean="0"/>
              <a:t>What was the plan to finance these works?</a:t>
            </a:r>
          </a:p>
          <a:p>
            <a:pPr marL="0" indent="0">
              <a:buNone/>
            </a:pPr>
            <a:r>
              <a:rPr lang="en-US" sz="3700" dirty="0"/>
              <a:t>	</a:t>
            </a:r>
            <a:r>
              <a:rPr lang="en-US" sz="3700" dirty="0" smtClean="0"/>
              <a:t>Law of Moses: the </a:t>
            </a:r>
            <a:r>
              <a:rPr lang="en-US" sz="3700" b="1" dirty="0" smtClean="0"/>
              <a:t>Tithe</a:t>
            </a:r>
            <a:r>
              <a:rPr lang="en-US" sz="3700" dirty="0" smtClean="0"/>
              <a:t> (1/10)?</a:t>
            </a:r>
          </a:p>
          <a:p>
            <a:pPr marL="0" indent="0">
              <a:buNone/>
            </a:pPr>
            <a:r>
              <a:rPr lang="en-US" sz="3700" dirty="0"/>
              <a:t>	</a:t>
            </a:r>
            <a:r>
              <a:rPr lang="en-US" sz="3700" dirty="0" smtClean="0"/>
              <a:t>	Designed for twelve tribes</a:t>
            </a:r>
          </a:p>
          <a:p>
            <a:pPr marL="0" indent="0">
              <a:buNone/>
            </a:pPr>
            <a:r>
              <a:rPr lang="en-US" sz="3700" dirty="0"/>
              <a:t>	</a:t>
            </a:r>
            <a:r>
              <a:rPr lang="en-US" sz="3700" dirty="0" smtClean="0"/>
              <a:t>	Taxation</a:t>
            </a:r>
          </a:p>
          <a:p>
            <a:pPr marL="0" indent="0">
              <a:buNone/>
            </a:pPr>
            <a:r>
              <a:rPr lang="en-US" sz="3700" dirty="0"/>
              <a:t>	</a:t>
            </a:r>
            <a:r>
              <a:rPr lang="en-US" sz="3700" dirty="0" smtClean="0"/>
              <a:t>Law of Christ: Spiritual</a:t>
            </a:r>
          </a:p>
          <a:p>
            <a:pPr marL="0" indent="0">
              <a:buNone/>
            </a:pPr>
            <a:r>
              <a:rPr lang="en-US" sz="3700" dirty="0"/>
              <a:t>	</a:t>
            </a:r>
            <a:r>
              <a:rPr lang="en-US" sz="3700" dirty="0" smtClean="0"/>
              <a:t>	What would a spiritual counter be?</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Church and Money</a:t>
            </a:r>
            <a:endParaRPr lang="en-US" sz="6400" dirty="0">
              <a:latin typeface="+mn-lt"/>
            </a:endParaRPr>
          </a:p>
        </p:txBody>
      </p:sp>
    </p:spTree>
    <p:extLst>
      <p:ext uri="{BB962C8B-B14F-4D97-AF65-F5344CB8AC3E}">
        <p14:creationId xmlns:p14="http://schemas.microsoft.com/office/powerpoint/2010/main" val="3744256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00150"/>
            <a:ext cx="8763000" cy="3943350"/>
          </a:xfrm>
        </p:spPr>
        <p:txBody>
          <a:bodyPr>
            <a:noAutofit/>
          </a:bodyPr>
          <a:lstStyle/>
          <a:p>
            <a:pPr marL="0" indent="0" algn="just">
              <a:buNone/>
            </a:pPr>
            <a:r>
              <a:rPr lang="en-US" sz="3600" dirty="0" smtClean="0"/>
              <a:t>Now </a:t>
            </a:r>
            <a:r>
              <a:rPr lang="en-US" sz="3600" dirty="0"/>
              <a:t>concerning the collection for the saints, as I have given orders to the churches of Galatia, so you must do </a:t>
            </a:r>
            <a:r>
              <a:rPr lang="en-US" sz="3600" dirty="0" smtClean="0"/>
              <a:t>also: </a:t>
            </a:r>
            <a:r>
              <a:rPr lang="en-US" sz="3600" dirty="0"/>
              <a:t>On the first day of the week let each one of you lay something aside, storing up as he may prosper, that there be no collections when I come</a:t>
            </a:r>
            <a:r>
              <a:rPr lang="en-US" sz="3600" dirty="0" smtClean="0"/>
              <a:t>. 									1 Corinthians </a:t>
            </a:r>
            <a:r>
              <a:rPr lang="en-US" sz="3600" dirty="0"/>
              <a:t>16:1-2</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Collection</a:t>
            </a:r>
            <a:endParaRPr lang="en-US" sz="6400" dirty="0">
              <a:latin typeface="+mn-lt"/>
            </a:endParaRPr>
          </a:p>
        </p:txBody>
      </p:sp>
    </p:spTree>
    <p:extLst>
      <p:ext uri="{BB962C8B-B14F-4D97-AF65-F5344CB8AC3E}">
        <p14:creationId xmlns:p14="http://schemas.microsoft.com/office/powerpoint/2010/main" val="22916822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00150"/>
            <a:ext cx="8763000" cy="3943350"/>
          </a:xfrm>
        </p:spPr>
        <p:txBody>
          <a:bodyPr>
            <a:noAutofit/>
          </a:bodyPr>
          <a:lstStyle/>
          <a:p>
            <a:pPr marL="0" indent="0" algn="just">
              <a:buNone/>
            </a:pPr>
            <a:r>
              <a:rPr lang="en-US" sz="3600" dirty="0" smtClean="0"/>
              <a:t>Now </a:t>
            </a:r>
            <a:r>
              <a:rPr lang="en-US" sz="3600" dirty="0"/>
              <a:t>concerning </a:t>
            </a:r>
            <a:r>
              <a:rPr lang="en-US" sz="3600" dirty="0">
                <a:solidFill>
                  <a:srgbClr val="FFFF00"/>
                </a:solidFill>
              </a:rPr>
              <a:t>the collection for the saints</a:t>
            </a:r>
            <a:r>
              <a:rPr lang="en-US" sz="3600" dirty="0"/>
              <a:t>, as I have given orders to the churches of Galatia, so you must do </a:t>
            </a:r>
            <a:r>
              <a:rPr lang="en-US" sz="3600" dirty="0" smtClean="0"/>
              <a:t>also: </a:t>
            </a:r>
            <a:r>
              <a:rPr lang="en-US" sz="3600" dirty="0"/>
              <a:t>On the first day of the week let each one of you lay something aside, storing up as he may prosper, that there be no collections when I come</a:t>
            </a:r>
            <a:r>
              <a:rPr lang="en-US" sz="3600" dirty="0" smtClean="0"/>
              <a:t>. 									1 Corinthians </a:t>
            </a:r>
            <a:r>
              <a:rPr lang="en-US" sz="3600" dirty="0"/>
              <a:t>16:1-2</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Collection</a:t>
            </a:r>
            <a:endParaRPr lang="en-US" sz="6400" dirty="0">
              <a:latin typeface="+mn-lt"/>
            </a:endParaRPr>
          </a:p>
        </p:txBody>
      </p:sp>
      <p:sp>
        <p:nvSpPr>
          <p:cNvPr id="2" name="Rounded Rectangle 1"/>
          <p:cNvSpPr/>
          <p:nvPr/>
        </p:nvSpPr>
        <p:spPr>
          <a:xfrm>
            <a:off x="533400" y="1962150"/>
            <a:ext cx="7924800" cy="274320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t>A collection of money meant to cover the needs of Christians. Since there is no other collection mentioned, it is inferred that this is for all of the financial needs of the church </a:t>
            </a:r>
            <a:endParaRPr lang="en-US" sz="3600" dirty="0"/>
          </a:p>
        </p:txBody>
      </p:sp>
    </p:spTree>
    <p:extLst>
      <p:ext uri="{BB962C8B-B14F-4D97-AF65-F5344CB8AC3E}">
        <p14:creationId xmlns:p14="http://schemas.microsoft.com/office/powerpoint/2010/main" val="2356087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00150"/>
            <a:ext cx="8763000" cy="3943350"/>
          </a:xfrm>
        </p:spPr>
        <p:txBody>
          <a:bodyPr>
            <a:noAutofit/>
          </a:bodyPr>
          <a:lstStyle/>
          <a:p>
            <a:pPr marL="0" indent="0" algn="just">
              <a:buNone/>
            </a:pPr>
            <a:r>
              <a:rPr lang="en-US" sz="3600" dirty="0" smtClean="0"/>
              <a:t>Now </a:t>
            </a:r>
            <a:r>
              <a:rPr lang="en-US" sz="3600" dirty="0"/>
              <a:t>concerning the collection for the saints, as I have </a:t>
            </a:r>
            <a:r>
              <a:rPr lang="en-US" sz="3600" dirty="0">
                <a:solidFill>
                  <a:srgbClr val="FFFF00"/>
                </a:solidFill>
              </a:rPr>
              <a:t>given orders to the churches </a:t>
            </a:r>
            <a:r>
              <a:rPr lang="en-US" sz="3600" dirty="0"/>
              <a:t>of Galatia, so you must do </a:t>
            </a:r>
            <a:r>
              <a:rPr lang="en-US" sz="3600" dirty="0" smtClean="0"/>
              <a:t>also: </a:t>
            </a:r>
            <a:r>
              <a:rPr lang="en-US" sz="3600" dirty="0"/>
              <a:t>On the first day of the week let each one of you lay something aside, storing up as he may prosper, that there be no collections when I come</a:t>
            </a:r>
            <a:r>
              <a:rPr lang="en-US" sz="3600" dirty="0" smtClean="0"/>
              <a:t>. 									1 Corinthians </a:t>
            </a:r>
            <a:r>
              <a:rPr lang="en-US" sz="3600" dirty="0"/>
              <a:t>16:1-2</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Collection</a:t>
            </a:r>
            <a:endParaRPr lang="en-US" sz="6400" dirty="0">
              <a:latin typeface="+mn-lt"/>
            </a:endParaRPr>
          </a:p>
        </p:txBody>
      </p:sp>
      <p:sp>
        <p:nvSpPr>
          <p:cNvPr id="6" name="Rounded Rectangle 5"/>
          <p:cNvSpPr/>
          <p:nvPr/>
        </p:nvSpPr>
        <p:spPr>
          <a:xfrm>
            <a:off x="533400" y="1962150"/>
            <a:ext cx="7924800" cy="274320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t>The command for this collection is universal, given to all churches</a:t>
            </a:r>
            <a:endParaRPr lang="en-US" sz="3600" dirty="0"/>
          </a:p>
        </p:txBody>
      </p:sp>
    </p:spTree>
    <p:extLst>
      <p:ext uri="{BB962C8B-B14F-4D97-AF65-F5344CB8AC3E}">
        <p14:creationId xmlns:p14="http://schemas.microsoft.com/office/powerpoint/2010/main" val="12239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00150"/>
            <a:ext cx="8763000" cy="3943350"/>
          </a:xfrm>
        </p:spPr>
        <p:txBody>
          <a:bodyPr>
            <a:noAutofit/>
          </a:bodyPr>
          <a:lstStyle/>
          <a:p>
            <a:pPr marL="0" indent="0" algn="just">
              <a:buNone/>
            </a:pPr>
            <a:r>
              <a:rPr lang="en-US" sz="3600" dirty="0" smtClean="0"/>
              <a:t>Now </a:t>
            </a:r>
            <a:r>
              <a:rPr lang="en-US" sz="3600" dirty="0"/>
              <a:t>concerning the collection for the saints, as I have given orders to the churches of Galatia, so you must do </a:t>
            </a:r>
            <a:r>
              <a:rPr lang="en-US" sz="3600" dirty="0" smtClean="0"/>
              <a:t>also: </a:t>
            </a:r>
            <a:r>
              <a:rPr lang="en-US" sz="3600" dirty="0">
                <a:solidFill>
                  <a:srgbClr val="FFFF00"/>
                </a:solidFill>
              </a:rPr>
              <a:t>On the first day of the week </a:t>
            </a:r>
            <a:r>
              <a:rPr lang="en-US" sz="3600" dirty="0"/>
              <a:t>let each one of you lay something aside, storing up as he may prosper, that there be no collections when I come</a:t>
            </a:r>
            <a:r>
              <a:rPr lang="en-US" sz="3600" dirty="0" smtClean="0"/>
              <a:t>. 									1 Corinthians </a:t>
            </a:r>
            <a:r>
              <a:rPr lang="en-US" sz="3600" dirty="0"/>
              <a:t>16:1-2</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Collection</a:t>
            </a:r>
            <a:endParaRPr lang="en-US" sz="6400" dirty="0">
              <a:latin typeface="+mn-lt"/>
            </a:endParaRPr>
          </a:p>
        </p:txBody>
      </p:sp>
      <p:sp>
        <p:nvSpPr>
          <p:cNvPr id="6" name="Rounded Rectangle 5"/>
          <p:cNvSpPr/>
          <p:nvPr/>
        </p:nvSpPr>
        <p:spPr>
          <a:xfrm>
            <a:off x="533400" y="1962150"/>
            <a:ext cx="7924800" cy="274320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t>The time that is authorized for this is the first day of the week. It seems to be attached to the assembly of worship</a:t>
            </a:r>
            <a:endParaRPr lang="en-US" sz="3600" dirty="0"/>
          </a:p>
        </p:txBody>
      </p:sp>
    </p:spTree>
    <p:extLst>
      <p:ext uri="{BB962C8B-B14F-4D97-AF65-F5344CB8AC3E}">
        <p14:creationId xmlns:p14="http://schemas.microsoft.com/office/powerpoint/2010/main" val="3669634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00150"/>
            <a:ext cx="8763000" cy="3943350"/>
          </a:xfrm>
        </p:spPr>
        <p:txBody>
          <a:bodyPr>
            <a:noAutofit/>
          </a:bodyPr>
          <a:lstStyle/>
          <a:p>
            <a:pPr marL="0" indent="0" algn="just">
              <a:buNone/>
            </a:pPr>
            <a:r>
              <a:rPr lang="en-US" sz="3600" dirty="0" smtClean="0"/>
              <a:t>Now </a:t>
            </a:r>
            <a:r>
              <a:rPr lang="en-US" sz="3600" dirty="0"/>
              <a:t>concerning the collection for the saints, as I have given orders to the churches of Galatia, so you must do </a:t>
            </a:r>
            <a:r>
              <a:rPr lang="en-US" sz="3600" dirty="0" smtClean="0"/>
              <a:t>also: </a:t>
            </a:r>
            <a:r>
              <a:rPr lang="en-US" sz="3600" dirty="0"/>
              <a:t>On the first day of the week let </a:t>
            </a:r>
            <a:r>
              <a:rPr lang="en-US" sz="3600" dirty="0">
                <a:solidFill>
                  <a:srgbClr val="FFFF00"/>
                </a:solidFill>
              </a:rPr>
              <a:t>each one of you lay something aside, storing up as he may prosper</a:t>
            </a:r>
            <a:r>
              <a:rPr lang="en-US" sz="3600" dirty="0"/>
              <a:t>, that there be no collections when I come</a:t>
            </a:r>
            <a:r>
              <a:rPr lang="en-US" sz="3600" dirty="0" smtClean="0"/>
              <a:t>. 									1 Corinthians </a:t>
            </a:r>
            <a:r>
              <a:rPr lang="en-US" sz="3600" dirty="0"/>
              <a:t>16:1-2</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Collection</a:t>
            </a:r>
            <a:endParaRPr lang="en-US" sz="6400" dirty="0">
              <a:latin typeface="+mn-lt"/>
            </a:endParaRPr>
          </a:p>
        </p:txBody>
      </p:sp>
      <p:sp>
        <p:nvSpPr>
          <p:cNvPr id="6" name="Rounded Rectangle 5"/>
          <p:cNvSpPr/>
          <p:nvPr/>
        </p:nvSpPr>
        <p:spPr>
          <a:xfrm>
            <a:off x="533400" y="1962150"/>
            <a:ext cx="7924800" cy="274320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t>The amount to be gathered is determined by the desire of the giver, not by the need</a:t>
            </a:r>
            <a:endParaRPr lang="en-US" sz="3600" dirty="0"/>
          </a:p>
        </p:txBody>
      </p:sp>
    </p:spTree>
    <p:extLst>
      <p:ext uri="{BB962C8B-B14F-4D97-AF65-F5344CB8AC3E}">
        <p14:creationId xmlns:p14="http://schemas.microsoft.com/office/powerpoint/2010/main" val="1233995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What if no one contributes?</a:t>
            </a:r>
          </a:p>
          <a:p>
            <a:pPr marL="0" indent="0" algn="just">
              <a:buNone/>
            </a:pPr>
            <a:endParaRPr lang="en-US" sz="3600" dirty="0" smtClean="0"/>
          </a:p>
          <a:p>
            <a:pPr marL="0" indent="0" algn="just">
              <a:buNone/>
            </a:pPr>
            <a:r>
              <a:rPr lang="en-US" sz="3600" dirty="0" smtClean="0"/>
              <a:t>What if it is not enough?</a:t>
            </a:r>
          </a:p>
          <a:p>
            <a:pPr marL="0" indent="0" algn="just">
              <a:buNone/>
            </a:pPr>
            <a:endParaRPr lang="en-US" sz="3600" dirty="0" smtClean="0"/>
          </a:p>
          <a:p>
            <a:pPr marL="0" indent="0" algn="just">
              <a:buNone/>
            </a:pPr>
            <a:r>
              <a:rPr lang="en-US" sz="3600" dirty="0" smtClean="0"/>
              <a:t>Why not establish a tithe instead?</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Why This Collection</a:t>
            </a:r>
            <a:endParaRPr lang="en-US" sz="6400" dirty="0">
              <a:latin typeface="+mn-lt"/>
            </a:endParaRPr>
          </a:p>
        </p:txBody>
      </p:sp>
    </p:spTree>
    <p:extLst>
      <p:ext uri="{BB962C8B-B14F-4D97-AF65-F5344CB8AC3E}">
        <p14:creationId xmlns:p14="http://schemas.microsoft.com/office/powerpoint/2010/main" val="2240993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The </a:t>
            </a:r>
            <a:r>
              <a:rPr lang="en-US" sz="3600" dirty="0"/>
              <a:t>administration of this service not only supplies the needs of the saints, but also is abounding through many thanksgivings to God</a:t>
            </a:r>
            <a:r>
              <a:rPr lang="en-US" sz="3600" dirty="0" smtClean="0"/>
              <a:t>, while</a:t>
            </a:r>
            <a:r>
              <a:rPr lang="en-US" sz="3600" dirty="0"/>
              <a:t>, through the proof of this ministry, they glorify God for the obedience of your confession to the gospel of Christ, and for your liberal sharing with them and all men</a:t>
            </a:r>
            <a:r>
              <a:rPr lang="en-US" sz="3600" dirty="0" smtClean="0"/>
              <a:t>,							2 Corinthians 9:12-13</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Why This Collection</a:t>
            </a:r>
            <a:endParaRPr lang="en-US" sz="6400" dirty="0">
              <a:latin typeface="+mn-lt"/>
            </a:endParaRPr>
          </a:p>
        </p:txBody>
      </p:sp>
    </p:spTree>
    <p:extLst>
      <p:ext uri="{BB962C8B-B14F-4D97-AF65-F5344CB8AC3E}">
        <p14:creationId xmlns:p14="http://schemas.microsoft.com/office/powerpoint/2010/main" val="417752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The </a:t>
            </a:r>
            <a:r>
              <a:rPr lang="en-US" sz="3600" dirty="0"/>
              <a:t>administration of this service not only </a:t>
            </a:r>
            <a:r>
              <a:rPr lang="en-US" sz="3600" dirty="0">
                <a:solidFill>
                  <a:srgbClr val="FFFF00"/>
                </a:solidFill>
              </a:rPr>
              <a:t>supplies the needs of the saints</a:t>
            </a:r>
            <a:r>
              <a:rPr lang="en-US" sz="3600" dirty="0"/>
              <a:t>, but also is abounding through many thanksgivings to God</a:t>
            </a:r>
            <a:r>
              <a:rPr lang="en-US" sz="3600" dirty="0" smtClean="0"/>
              <a:t>, while</a:t>
            </a:r>
            <a:r>
              <a:rPr lang="en-US" sz="3600" dirty="0"/>
              <a:t>, through the proof of this ministry, they glorify God for the obedience of your confession to the gospel of Christ, and for your liberal sharing with them and all men</a:t>
            </a:r>
            <a:r>
              <a:rPr lang="en-US" sz="3600" dirty="0" smtClean="0"/>
              <a:t>,							2 Corinthians 9:12-13</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Why This Collection</a:t>
            </a:r>
            <a:endParaRPr lang="en-US" sz="6400" dirty="0">
              <a:latin typeface="+mn-lt"/>
            </a:endParaRPr>
          </a:p>
        </p:txBody>
      </p:sp>
      <p:sp>
        <p:nvSpPr>
          <p:cNvPr id="6" name="Rounded Rectangle 5"/>
          <p:cNvSpPr/>
          <p:nvPr/>
        </p:nvSpPr>
        <p:spPr>
          <a:xfrm>
            <a:off x="533400" y="2343150"/>
            <a:ext cx="7924800" cy="236220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t>"</a:t>
            </a:r>
            <a:r>
              <a:rPr lang="en-US" sz="3600" dirty="0"/>
              <a:t>But seek first the kingdom of God and His righteousness, and all these things shall be added to </a:t>
            </a:r>
            <a:r>
              <a:rPr lang="en-US" sz="3600" dirty="0" smtClean="0"/>
              <a:t>you” </a:t>
            </a:r>
          </a:p>
          <a:p>
            <a:pPr algn="ctr"/>
            <a:r>
              <a:rPr lang="en-US" sz="3600" dirty="0" smtClean="0"/>
              <a:t>Matthew </a:t>
            </a:r>
            <a:r>
              <a:rPr lang="en-US" sz="3600" dirty="0"/>
              <a:t>6:33 </a:t>
            </a:r>
          </a:p>
        </p:txBody>
      </p:sp>
    </p:spTree>
    <p:extLst>
      <p:ext uri="{BB962C8B-B14F-4D97-AF65-F5344CB8AC3E}">
        <p14:creationId xmlns:p14="http://schemas.microsoft.com/office/powerpoint/2010/main" val="2509532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8:21-30</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Jesus reveals His goal</a:t>
            </a:r>
          </a:p>
          <a:p>
            <a:pPr marL="0" indent="0" algn="just">
              <a:buNone/>
            </a:pPr>
            <a:endParaRPr lang="en-US" sz="3750" dirty="0"/>
          </a:p>
          <a:p>
            <a:pPr marL="0" indent="0" algn="just">
              <a:buNone/>
            </a:pPr>
            <a:r>
              <a:rPr lang="en-US" sz="3750" dirty="0" smtClean="0"/>
              <a:t>Belief in Jesus</a:t>
            </a:r>
          </a:p>
          <a:p>
            <a:pPr marL="0" indent="0" algn="just">
              <a:buNone/>
            </a:pPr>
            <a:endParaRPr lang="en-US" sz="3750" dirty="0"/>
          </a:p>
          <a:p>
            <a:pPr marL="0" indent="0" algn="just">
              <a:buNone/>
            </a:pPr>
            <a:r>
              <a:rPr lang="en-US" sz="3750" dirty="0" smtClean="0"/>
              <a:t>Speaking from the Father</a:t>
            </a:r>
          </a:p>
        </p:txBody>
      </p:sp>
    </p:spTree>
    <p:extLst>
      <p:ext uri="{BB962C8B-B14F-4D97-AF65-F5344CB8AC3E}">
        <p14:creationId xmlns:p14="http://schemas.microsoft.com/office/powerpoint/2010/main" val="6295159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The </a:t>
            </a:r>
            <a:r>
              <a:rPr lang="en-US" sz="3600" dirty="0"/>
              <a:t>administration of this service not only supplies the needs of the saints, but also is abounding through many </a:t>
            </a:r>
            <a:r>
              <a:rPr lang="en-US" sz="3600" dirty="0">
                <a:solidFill>
                  <a:srgbClr val="FFFF00"/>
                </a:solidFill>
              </a:rPr>
              <a:t>thanksgivings to God</a:t>
            </a:r>
            <a:r>
              <a:rPr lang="en-US" sz="3600" dirty="0" smtClean="0"/>
              <a:t>, while</a:t>
            </a:r>
            <a:r>
              <a:rPr lang="en-US" sz="3600" dirty="0"/>
              <a:t>, through the proof of this ministry, they glorify God for the obedience of your confession to the gospel of Christ, and for your liberal sharing with them and all men</a:t>
            </a:r>
            <a:r>
              <a:rPr lang="en-US" sz="3600" dirty="0" smtClean="0"/>
              <a:t>,							2 Corinthians 9:12-13</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Why This Collection</a:t>
            </a:r>
            <a:endParaRPr lang="en-US" sz="6400" dirty="0">
              <a:latin typeface="+mn-lt"/>
            </a:endParaRPr>
          </a:p>
        </p:txBody>
      </p:sp>
      <p:sp>
        <p:nvSpPr>
          <p:cNvPr id="6" name="Rounded Rectangle 5"/>
          <p:cNvSpPr/>
          <p:nvPr/>
        </p:nvSpPr>
        <p:spPr>
          <a:xfrm>
            <a:off x="228600" y="1733550"/>
            <a:ext cx="8686800" cy="312420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a:t>"God said to him, 'Fool! This night your soul will be required of you; then whose will those things be which you have provided</a:t>
            </a:r>
            <a:r>
              <a:rPr lang="en-US" sz="3600" dirty="0" smtClean="0"/>
              <a:t>?‘ So </a:t>
            </a:r>
            <a:r>
              <a:rPr lang="en-US" sz="3600" dirty="0"/>
              <a:t>is he who lays up treasure for himself, and is not rich toward God</a:t>
            </a:r>
            <a:r>
              <a:rPr lang="en-US" sz="3600" dirty="0" smtClean="0"/>
              <a:t>.“</a:t>
            </a:r>
          </a:p>
          <a:p>
            <a:pPr algn="ctr"/>
            <a:r>
              <a:rPr lang="en-US" sz="3600" dirty="0" smtClean="0"/>
              <a:t>Luke 12:21</a:t>
            </a:r>
            <a:endParaRPr lang="en-US" sz="3600" dirty="0"/>
          </a:p>
        </p:txBody>
      </p:sp>
    </p:spTree>
    <p:extLst>
      <p:ext uri="{BB962C8B-B14F-4D97-AF65-F5344CB8AC3E}">
        <p14:creationId xmlns:p14="http://schemas.microsoft.com/office/powerpoint/2010/main" val="2252518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The </a:t>
            </a:r>
            <a:r>
              <a:rPr lang="en-US" sz="3600" dirty="0"/>
              <a:t>administration of this service not only supplies the needs of the saints, but also is abounding through many thanksgivings to God</a:t>
            </a:r>
            <a:r>
              <a:rPr lang="en-US" sz="3600" dirty="0" smtClean="0"/>
              <a:t>, while</a:t>
            </a:r>
            <a:r>
              <a:rPr lang="en-US" sz="3600" dirty="0"/>
              <a:t>, through the proof of this ministry, they glorify God for the </a:t>
            </a:r>
            <a:r>
              <a:rPr lang="en-US" sz="3600" dirty="0">
                <a:solidFill>
                  <a:srgbClr val="FFFF00"/>
                </a:solidFill>
              </a:rPr>
              <a:t>obedience of your confession to the gospel of Christ</a:t>
            </a:r>
            <a:r>
              <a:rPr lang="en-US" sz="3600" dirty="0"/>
              <a:t>, and for your liberal sharing with them and all men</a:t>
            </a:r>
            <a:r>
              <a:rPr lang="en-US" sz="3600" dirty="0" smtClean="0"/>
              <a:t>,							2 Corinthians 9:12-13</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Why This Collection</a:t>
            </a:r>
            <a:endParaRPr lang="en-US" sz="6400" dirty="0">
              <a:latin typeface="+mn-lt"/>
            </a:endParaRPr>
          </a:p>
        </p:txBody>
      </p:sp>
      <p:sp>
        <p:nvSpPr>
          <p:cNvPr id="6" name="Rounded Rectangle 5"/>
          <p:cNvSpPr/>
          <p:nvPr/>
        </p:nvSpPr>
        <p:spPr>
          <a:xfrm>
            <a:off x="228600" y="1581150"/>
            <a:ext cx="8686800" cy="3562350"/>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t>"</a:t>
            </a:r>
            <a:r>
              <a:rPr lang="en-US" sz="3600" dirty="0"/>
              <a:t>Do not lay up for yourselves treasures on earth, where moth and rust destroy and where thieves break in and </a:t>
            </a:r>
            <a:r>
              <a:rPr lang="en-US" sz="3600" dirty="0" smtClean="0"/>
              <a:t>steal; but </a:t>
            </a:r>
            <a:r>
              <a:rPr lang="en-US" sz="3600" dirty="0"/>
              <a:t>lay up for yourselves treasures in heaven, where neither moth nor rust destroys and where thieves do not break in and </a:t>
            </a:r>
            <a:r>
              <a:rPr lang="en-US" sz="3600" dirty="0" smtClean="0"/>
              <a:t>steal” </a:t>
            </a:r>
          </a:p>
          <a:p>
            <a:pPr algn="ctr"/>
            <a:r>
              <a:rPr lang="en-US" sz="3600" dirty="0" smtClean="0"/>
              <a:t>Matthew </a:t>
            </a:r>
            <a:r>
              <a:rPr lang="en-US" sz="3600" dirty="0"/>
              <a:t>6:19-20 </a:t>
            </a:r>
          </a:p>
        </p:txBody>
      </p:sp>
    </p:spTree>
    <p:extLst>
      <p:ext uri="{BB962C8B-B14F-4D97-AF65-F5344CB8AC3E}">
        <p14:creationId xmlns:p14="http://schemas.microsoft.com/office/powerpoint/2010/main" val="3237679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458200" cy="3943350"/>
          </a:xfrm>
        </p:spPr>
        <p:txBody>
          <a:bodyPr>
            <a:noAutofit/>
          </a:bodyPr>
          <a:lstStyle/>
          <a:p>
            <a:pPr marL="0" indent="0" algn="just">
              <a:buNone/>
            </a:pPr>
            <a:r>
              <a:rPr lang="en-US" sz="3600" dirty="0" smtClean="0"/>
              <a:t>Misuse of the collection</a:t>
            </a:r>
          </a:p>
          <a:p>
            <a:pPr marL="0" indent="0" algn="just">
              <a:buNone/>
            </a:pPr>
            <a:r>
              <a:rPr lang="en-US" sz="3600" dirty="0" smtClean="0"/>
              <a:t>	For social or charity works</a:t>
            </a:r>
          </a:p>
          <a:p>
            <a:pPr marL="0" indent="0" algn="just">
              <a:buNone/>
            </a:pPr>
            <a:r>
              <a:rPr lang="en-US" sz="3600" dirty="0"/>
              <a:t>	</a:t>
            </a:r>
            <a:r>
              <a:rPr lang="en-US" sz="3600" dirty="0" smtClean="0"/>
              <a:t>Storing up beyond our needs</a:t>
            </a:r>
          </a:p>
          <a:p>
            <a:pPr marL="0" indent="0" algn="just">
              <a:buNone/>
            </a:pPr>
            <a:r>
              <a:rPr lang="en-US" sz="3600" dirty="0"/>
              <a:t>	</a:t>
            </a:r>
            <a:r>
              <a:rPr lang="en-US" sz="3600" dirty="0" smtClean="0"/>
              <a:t>Not using it when needed</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Where We Go Wrong</a:t>
            </a:r>
            <a:endParaRPr lang="en-US" sz="6400" dirty="0">
              <a:latin typeface="+mn-lt"/>
            </a:endParaRPr>
          </a:p>
        </p:txBody>
      </p:sp>
    </p:spTree>
    <p:extLst>
      <p:ext uri="{BB962C8B-B14F-4D97-AF65-F5344CB8AC3E}">
        <p14:creationId xmlns:p14="http://schemas.microsoft.com/office/powerpoint/2010/main" val="1790695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Tell </a:t>
            </a:r>
            <a:r>
              <a:rPr lang="en-US" sz="3600" dirty="0"/>
              <a:t>the sons of Israel to raise a contribution for Me; from every man whose heart moves him you shall raise My </a:t>
            </a:r>
            <a:r>
              <a:rPr lang="en-US" sz="3600" dirty="0" smtClean="0"/>
              <a:t>contribution										Exodus 25:2</a:t>
            </a:r>
          </a:p>
          <a:p>
            <a:pPr marL="0" indent="0" algn="just">
              <a:buNone/>
            </a:pPr>
            <a:endParaRPr lang="en-US" sz="3600" dirty="0"/>
          </a:p>
          <a:p>
            <a:pPr marL="0" indent="0" algn="just">
              <a:buNone/>
            </a:pPr>
            <a:r>
              <a:rPr lang="en-US" sz="3600" dirty="0" smtClean="0"/>
              <a:t>Let </a:t>
            </a:r>
            <a:r>
              <a:rPr lang="en-US" sz="3600" dirty="0"/>
              <a:t>each one give as he purposes in his heart </a:t>
            </a:r>
            <a:r>
              <a:rPr lang="en-US" sz="3600" dirty="0" smtClean="0"/>
              <a:t>							2 Corinthians </a:t>
            </a:r>
            <a:r>
              <a:rPr lang="en-US" sz="3600" dirty="0"/>
              <a:t>9:7 </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Having the Right Heart</a:t>
            </a:r>
            <a:endParaRPr lang="en-US" sz="6400" dirty="0">
              <a:latin typeface="+mn-lt"/>
            </a:endParaRPr>
          </a:p>
        </p:txBody>
      </p:sp>
    </p:spTree>
    <p:extLst>
      <p:ext uri="{BB962C8B-B14F-4D97-AF65-F5344CB8AC3E}">
        <p14:creationId xmlns:p14="http://schemas.microsoft.com/office/powerpoint/2010/main" val="3009642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The right heart in participation</a:t>
            </a:r>
          </a:p>
          <a:p>
            <a:pPr marL="0" indent="0" algn="just">
              <a:buNone/>
            </a:pPr>
            <a:r>
              <a:rPr lang="en-US" sz="3600" dirty="0"/>
              <a:t>	</a:t>
            </a:r>
            <a:r>
              <a:rPr lang="en-US" sz="3600" dirty="0" smtClean="0"/>
              <a:t>Desire – 2 Corinthians 8:11</a:t>
            </a:r>
          </a:p>
          <a:p>
            <a:pPr marL="0" indent="0" algn="just">
              <a:buNone/>
            </a:pPr>
            <a:r>
              <a:rPr lang="en-US" sz="3600" dirty="0"/>
              <a:t>	</a:t>
            </a:r>
            <a:r>
              <a:rPr lang="en-US" sz="3600" dirty="0" smtClean="0"/>
              <a:t>Cheerful – 2 Corinthians 9:7</a:t>
            </a:r>
          </a:p>
          <a:p>
            <a:pPr marL="0" indent="0" algn="just">
              <a:buNone/>
            </a:pPr>
            <a:r>
              <a:rPr lang="en-US" sz="3600" dirty="0"/>
              <a:t>	</a:t>
            </a:r>
            <a:r>
              <a:rPr lang="en-US" sz="3600" dirty="0" smtClean="0"/>
              <a:t>Realistic – 2 Corinthians 8:12</a:t>
            </a:r>
          </a:p>
          <a:p>
            <a:pPr marL="0" indent="0" algn="just">
              <a:buNone/>
            </a:pPr>
            <a:r>
              <a:rPr lang="en-US" sz="3600" dirty="0"/>
              <a:t>	</a:t>
            </a:r>
            <a:r>
              <a:rPr lang="en-US" sz="3600" dirty="0" smtClean="0"/>
              <a:t>Humble – Matthew 6:2</a:t>
            </a:r>
          </a:p>
          <a:p>
            <a:pPr marL="0" indent="0" algn="just">
              <a:buNone/>
            </a:pPr>
            <a:r>
              <a:rPr lang="en-US" sz="3600" dirty="0" smtClean="0"/>
              <a:t>God doesn’t need it – We Do!</a:t>
            </a:r>
            <a:endParaRPr lang="en-US" sz="36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Having the Right Heart</a:t>
            </a:r>
            <a:endParaRPr lang="en-US" sz="6400" dirty="0">
              <a:latin typeface="+mn-lt"/>
            </a:endParaRPr>
          </a:p>
        </p:txBody>
      </p:sp>
    </p:spTree>
    <p:extLst>
      <p:ext uri="{BB962C8B-B14F-4D97-AF65-F5344CB8AC3E}">
        <p14:creationId xmlns:p14="http://schemas.microsoft.com/office/powerpoint/2010/main" val="20245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51924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092" y="273844"/>
            <a:ext cx="8783816" cy="4648200"/>
          </a:xfrm>
        </p:spPr>
      </p:pic>
    </p:spTree>
    <p:extLst>
      <p:ext uri="{BB962C8B-B14F-4D97-AF65-F5344CB8AC3E}">
        <p14:creationId xmlns:p14="http://schemas.microsoft.com/office/powerpoint/2010/main" val="23388735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8610601" cy="3622222"/>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4475151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51691892"/>
              </p:ext>
            </p:extLst>
          </p:nvPr>
        </p:nvGraphicFramePr>
        <p:xfrm>
          <a:off x="-100013" y="-1"/>
          <a:ext cx="9244012" cy="5143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4622006">
                  <a:extLst>
                    <a:ext uri="{9D8B030D-6E8A-4147-A177-3AD203B41FA5}">
                      <a16:colId xmlns="" xmlns:a16="http://schemas.microsoft.com/office/drawing/2014/main" val="20000"/>
                    </a:ext>
                  </a:extLst>
                </a:gridCol>
                <a:gridCol w="4622006">
                  <a:extLst>
                    <a:ext uri="{9D8B030D-6E8A-4147-A177-3AD203B41FA5}">
                      <a16:colId xmlns="" xmlns:a16="http://schemas.microsoft.com/office/drawing/2014/main" val="20001"/>
                    </a:ext>
                  </a:extLst>
                </a:gridCol>
              </a:tblGrid>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Gregor</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Hinckley</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1"/>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3</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2"/>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513</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3"/>
                  </a:ext>
                </a:extLst>
              </a:tr>
              <a:tr h="428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172</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 / Michael Hetzer</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4"/>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489</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5"/>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 / Michael Hetzer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416</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6"/>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7"/>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–524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8"/>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254311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f/fb/Probably_Valentin_de_Boulogne_-_Saint_Paul_Writing_His_Epistles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0"/>
            <a:ext cx="9144000" cy="6725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07092"/>
            <a:ext cx="9143999" cy="4242700"/>
          </a:xfrm>
          <a:prstGeom prst="rect">
            <a:avLst/>
          </a:prstGeom>
          <a:noFill/>
        </p:spPr>
        <p:txBody>
          <a:bodyPr wrap="square" lIns="91440" tIns="45720" rIns="91440" bIns="45720">
            <a:spAutoFit/>
          </a:bodyPr>
          <a:lstStyle/>
          <a:p>
            <a:pPr algn="ctr"/>
            <a:r>
              <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Paul’s Corinthian Advice</a:t>
            </a:r>
          </a:p>
          <a:p>
            <a:pPr algn="ctr"/>
            <a:endParaRPr lang="en-US" sz="7000" dirty="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endPar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1 Corinthians </a:t>
            </a: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16</a:t>
            </a:r>
            <a:endPar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r>
              <a:rPr lang="en-US" sz="44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Concerning the Collection</a:t>
            </a:r>
            <a:endParaRPr lang="en-US" sz="4400" dirty="0" smtClean="0">
              <a:solidFill>
                <a:schemeClr val="tx1"/>
              </a:solidFill>
              <a:effectLst>
                <a:glow rad="228600">
                  <a:srgbClr val="000000"/>
                </a:glow>
              </a:effectLst>
              <a:latin typeface="+mn-lt"/>
            </a:endParaRPr>
          </a:p>
        </p:txBody>
      </p:sp>
    </p:spTree>
    <p:extLst>
      <p:ext uri="{BB962C8B-B14F-4D97-AF65-F5344CB8AC3E}">
        <p14:creationId xmlns:p14="http://schemas.microsoft.com/office/powerpoint/2010/main" val="7982385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Aiding Christians </a:t>
            </a:r>
            <a:r>
              <a:rPr lang="en-US" sz="3700" dirty="0"/>
              <a:t>in </a:t>
            </a:r>
            <a:r>
              <a:rPr lang="en-US" sz="3700" dirty="0" smtClean="0"/>
              <a:t>need </a:t>
            </a:r>
          </a:p>
          <a:p>
            <a:pPr marL="0" indent="0">
              <a:buNone/>
            </a:pPr>
            <a:r>
              <a:rPr lang="en-US" sz="3700" dirty="0"/>
              <a:t>	</a:t>
            </a:r>
            <a:r>
              <a:rPr lang="en-US" sz="3700" dirty="0" smtClean="0"/>
              <a:t>Acts 2,4-5, 1 Timothy 5 </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Church and Money</a:t>
            </a:r>
            <a:endParaRPr lang="en-US" sz="6400" dirty="0">
              <a:latin typeface="+mn-lt"/>
            </a:endParaRPr>
          </a:p>
        </p:txBody>
      </p:sp>
    </p:spTree>
    <p:extLst>
      <p:ext uri="{BB962C8B-B14F-4D97-AF65-F5344CB8AC3E}">
        <p14:creationId xmlns:p14="http://schemas.microsoft.com/office/powerpoint/2010/main" val="146687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Aiding Christians </a:t>
            </a:r>
            <a:r>
              <a:rPr lang="en-US" sz="3700" dirty="0"/>
              <a:t>in </a:t>
            </a:r>
            <a:r>
              <a:rPr lang="en-US" sz="3700" dirty="0" smtClean="0"/>
              <a:t>need </a:t>
            </a:r>
          </a:p>
          <a:p>
            <a:pPr marL="0" indent="0">
              <a:buNone/>
            </a:pPr>
            <a:r>
              <a:rPr lang="en-US" sz="3700" dirty="0" smtClean="0"/>
              <a:t>Aiding churches </a:t>
            </a:r>
            <a:r>
              <a:rPr lang="en-US" sz="3700" dirty="0"/>
              <a:t>with Christians in need</a:t>
            </a:r>
          </a:p>
          <a:p>
            <a:pPr marL="0" indent="0">
              <a:buNone/>
            </a:pPr>
            <a:r>
              <a:rPr lang="en-US" sz="3700" dirty="0" smtClean="0"/>
              <a:t>	1 Corinthians 16, </a:t>
            </a:r>
            <a:r>
              <a:rPr lang="en-US" sz="3700" dirty="0"/>
              <a:t>Acts </a:t>
            </a:r>
            <a:r>
              <a:rPr lang="en-US" sz="3700" dirty="0" smtClean="0"/>
              <a:t>11</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Church and Money</a:t>
            </a:r>
            <a:endParaRPr lang="en-US" sz="6400" dirty="0">
              <a:latin typeface="+mn-lt"/>
            </a:endParaRPr>
          </a:p>
        </p:txBody>
      </p:sp>
    </p:spTree>
    <p:extLst>
      <p:ext uri="{BB962C8B-B14F-4D97-AF65-F5344CB8AC3E}">
        <p14:creationId xmlns:p14="http://schemas.microsoft.com/office/powerpoint/2010/main" val="67587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Aiding Christians </a:t>
            </a:r>
            <a:r>
              <a:rPr lang="en-US" sz="3700" dirty="0"/>
              <a:t>in </a:t>
            </a:r>
            <a:r>
              <a:rPr lang="en-US" sz="3700" dirty="0" smtClean="0"/>
              <a:t>need </a:t>
            </a:r>
          </a:p>
          <a:p>
            <a:pPr marL="0" indent="0">
              <a:buNone/>
            </a:pPr>
            <a:r>
              <a:rPr lang="en-US" sz="3700" dirty="0" smtClean="0"/>
              <a:t>Aiding churches </a:t>
            </a:r>
            <a:r>
              <a:rPr lang="en-US" sz="3700" dirty="0"/>
              <a:t>with Christians in need</a:t>
            </a:r>
          </a:p>
          <a:p>
            <a:pPr marL="0" indent="0">
              <a:buNone/>
            </a:pPr>
            <a:r>
              <a:rPr lang="en-US" sz="3700" dirty="0" smtClean="0"/>
              <a:t>Supporting those who labor for the Gospel</a:t>
            </a:r>
          </a:p>
          <a:p>
            <a:pPr marL="0" indent="0">
              <a:buNone/>
            </a:pPr>
            <a:r>
              <a:rPr lang="en-US" sz="3700" dirty="0"/>
              <a:t>	</a:t>
            </a:r>
            <a:r>
              <a:rPr lang="en-US" sz="3700" dirty="0" smtClean="0"/>
              <a:t>1 Corinthians 9, Galatians 6</a:t>
            </a:r>
            <a:endParaRPr lang="en-US" sz="3700" dirty="0"/>
          </a:p>
          <a:p>
            <a:pPr marL="0" indent="0">
              <a:buNone/>
            </a:pP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Church and Money</a:t>
            </a:r>
            <a:endParaRPr lang="en-US" sz="6400" dirty="0">
              <a:latin typeface="+mn-lt"/>
            </a:endParaRPr>
          </a:p>
        </p:txBody>
      </p:sp>
    </p:spTree>
    <p:extLst>
      <p:ext uri="{BB962C8B-B14F-4D97-AF65-F5344CB8AC3E}">
        <p14:creationId xmlns:p14="http://schemas.microsoft.com/office/powerpoint/2010/main" val="4237026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Aiding Christians </a:t>
            </a:r>
            <a:r>
              <a:rPr lang="en-US" sz="3700" dirty="0"/>
              <a:t>in </a:t>
            </a:r>
            <a:r>
              <a:rPr lang="en-US" sz="3700" dirty="0" smtClean="0"/>
              <a:t>need </a:t>
            </a:r>
          </a:p>
          <a:p>
            <a:pPr marL="0" indent="0">
              <a:buNone/>
            </a:pPr>
            <a:r>
              <a:rPr lang="en-US" sz="3700" dirty="0" smtClean="0"/>
              <a:t>Aiding churches </a:t>
            </a:r>
            <a:r>
              <a:rPr lang="en-US" sz="3700" dirty="0"/>
              <a:t>with Christians in need</a:t>
            </a:r>
          </a:p>
          <a:p>
            <a:pPr marL="0" indent="0">
              <a:buNone/>
            </a:pPr>
            <a:r>
              <a:rPr lang="en-US" sz="3700" dirty="0" smtClean="0"/>
              <a:t>Supporting those who labor for the Gospel</a:t>
            </a:r>
          </a:p>
          <a:p>
            <a:pPr marL="0" indent="0">
              <a:buNone/>
            </a:pPr>
            <a:r>
              <a:rPr lang="en-US" sz="3700" dirty="0" smtClean="0"/>
              <a:t>Supporting widows in the church</a:t>
            </a:r>
          </a:p>
          <a:p>
            <a:pPr marL="0" indent="0">
              <a:buNone/>
            </a:pPr>
            <a:r>
              <a:rPr lang="en-US" sz="3700" dirty="0"/>
              <a:t>	</a:t>
            </a:r>
            <a:r>
              <a:rPr lang="en-US" sz="3700" dirty="0" smtClean="0"/>
              <a:t>Acts 6, 1 Timothy 5 </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The Church and Money</a:t>
            </a:r>
            <a:endParaRPr lang="en-US" sz="6400" dirty="0">
              <a:latin typeface="+mn-lt"/>
            </a:endParaRPr>
          </a:p>
        </p:txBody>
      </p:sp>
    </p:spTree>
    <p:extLst>
      <p:ext uri="{BB962C8B-B14F-4D97-AF65-F5344CB8AC3E}">
        <p14:creationId xmlns:p14="http://schemas.microsoft.com/office/powerpoint/2010/main" val="2049679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276915</TotalTime>
  <Words>1329</Words>
  <Application>Microsoft Office PowerPoint</Application>
  <PresentationFormat>On-screen Show (16:9)</PresentationFormat>
  <Paragraphs>164</Paragraphs>
  <Slides>26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Bell MT</vt:lpstr>
      <vt:lpstr>Calibri</vt:lpstr>
      <vt:lpstr>Calibri Light</vt:lpstr>
      <vt:lpstr>Lucida Sans Unicode</vt:lpstr>
      <vt:lpstr>system-ui</vt:lpstr>
      <vt:lpstr>Times New Roman</vt:lpstr>
      <vt:lpstr>Wingdings</vt:lpstr>
      <vt:lpstr>Office Theme</vt:lpstr>
      <vt:lpstr>Welcome!</vt:lpstr>
      <vt:lpstr>John 8:21-30</vt:lpstr>
      <vt:lpstr>Welcome!</vt:lpstr>
      <vt:lpstr>PowerPoint Presentation</vt:lpstr>
      <vt:lpstr>PowerPoint Presentation</vt:lpstr>
      <vt:lpstr>The Church and Money</vt:lpstr>
      <vt:lpstr>The Church and Money</vt:lpstr>
      <vt:lpstr>The Church and Money</vt:lpstr>
      <vt:lpstr>The Church and Money</vt:lpstr>
      <vt:lpstr>The Church and Money</vt:lpstr>
      <vt:lpstr>The Church and Money</vt:lpstr>
      <vt:lpstr>The Collection</vt:lpstr>
      <vt:lpstr>The Collection</vt:lpstr>
      <vt:lpstr>The Collection</vt:lpstr>
      <vt:lpstr>The Collection</vt:lpstr>
      <vt:lpstr>The Collection</vt:lpstr>
      <vt:lpstr>Why This Collection</vt:lpstr>
      <vt:lpstr>Why This Collection</vt:lpstr>
      <vt:lpstr>Why This Collection</vt:lpstr>
      <vt:lpstr>Why This Collection</vt:lpstr>
      <vt:lpstr>Why This Collection</vt:lpstr>
      <vt:lpstr>Where We Go Wrong</vt:lpstr>
      <vt:lpstr>Having the Right Heart</vt:lpstr>
      <vt:lpstr>Having the Right Heart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Microsoft account</cp:lastModifiedBy>
  <cp:revision>1163</cp:revision>
  <dcterms:modified xsi:type="dcterms:W3CDTF">2022-04-26T21:51:40Z</dcterms:modified>
</cp:coreProperties>
</file>